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9" r:id="rId4"/>
    <p:sldId id="268" r:id="rId5"/>
    <p:sldId id="267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222"/>
    <a:srgbClr val="FDF335"/>
    <a:srgbClr val="8FA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944" y="-324"/>
      </p:cViewPr>
      <p:guideLst>
        <p:guide orient="horz" pos="2268"/>
        <p:guide pos="5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9A7BC-F942-429F-B14D-439EF3A66CED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5A34F-7657-417E-88E7-0D4AA837F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98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58F49-A810-4A89-86EC-E2680B8D7A95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474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/>
              <a:t>Uredite stil podnaslova matrice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391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001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561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732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49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5477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866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252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109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9448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41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E303B-CFC8-44D4-AA8B-AA91405C9669}" type="datetimeFigureOut">
              <a:rPr lang="hr-HR" smtClean="0"/>
              <a:t>26.11.2014.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19D0A-CE71-4B21-9370-D523130CB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341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.croatia365.e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niOkvir 5"/>
          <p:cNvSpPr txBox="1"/>
          <p:nvPr/>
        </p:nvSpPr>
        <p:spPr>
          <a:xfrm>
            <a:off x="4141996" y="4195948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DOŽIVI HRVATSKU TIJEKOM CIJELE GODINE</a:t>
            </a:r>
            <a:endParaRPr lang="hr-H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9" name="Ravni poveznik 13"/>
          <p:cNvCxnSpPr/>
          <p:nvPr/>
        </p:nvCxnSpPr>
        <p:spPr>
          <a:xfrm>
            <a:off x="4238625" y="4172321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15"/>
          <p:cNvCxnSpPr/>
          <p:nvPr/>
        </p:nvCxnSpPr>
        <p:spPr>
          <a:xfrm>
            <a:off x="4238625" y="5114925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33" y="1180763"/>
            <a:ext cx="6935976" cy="27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7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914400" y="1722305"/>
            <a:ext cx="66198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Što je Hrvatska </a:t>
            </a:r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</a:rPr>
              <a:t>365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koncept?</a:t>
            </a:r>
          </a:p>
          <a:p>
            <a:endParaRPr lang="hr-H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Ciljevi projekta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Jačanje svjesnosti o </a:t>
            </a:r>
            <a:r>
              <a:rPr lang="hr-H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brendu</a:t>
            </a:r>
            <a:endParaRPr lang="hr-H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Upoznavanje s autentičnim proizvodima i iskustvima izvan glavne turističke sezone</a:t>
            </a:r>
            <a:endParaRPr lang="en-GB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6"/>
              </a:solidFill>
            </a:endParaRPr>
          </a:p>
          <a:p>
            <a:endParaRPr lang="hr-HR" sz="2400" b="1" dirty="0" smtClean="0"/>
          </a:p>
          <a:p>
            <a:endParaRPr lang="hr-HR" sz="2400" b="1" dirty="0">
              <a:solidFill>
                <a:srgbClr val="F29222"/>
              </a:solidFill>
            </a:endParaRPr>
          </a:p>
          <a:p>
            <a:endParaRPr lang="hr-HR" sz="2400" b="1" dirty="0">
              <a:solidFill>
                <a:srgbClr val="F29222"/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457200" y="4649530"/>
            <a:ext cx="4114800" cy="28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Ravni poveznik 17"/>
          <p:cNvCxnSpPr/>
          <p:nvPr/>
        </p:nvCxnSpPr>
        <p:spPr>
          <a:xfrm>
            <a:off x="990600" y="2600789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>
            <a:off x="990600" y="4663560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5"/>
          <p:cNvSpPr>
            <a:spLocks/>
          </p:cNvSpPr>
          <p:nvPr/>
        </p:nvSpPr>
        <p:spPr bwMode="auto">
          <a:xfrm>
            <a:off x="5572124" y="3124200"/>
            <a:ext cx="3571875" cy="3733800"/>
          </a:xfrm>
          <a:custGeom>
            <a:avLst/>
            <a:gdLst>
              <a:gd name="T0" fmla="*/ 1247 w 1247"/>
              <a:gd name="T1" fmla="*/ 0 h 1247"/>
              <a:gd name="T2" fmla="*/ 0 w 1247"/>
              <a:gd name="T3" fmla="*/ 1247 h 1247"/>
              <a:gd name="T4" fmla="*/ 1247 w 1247"/>
              <a:gd name="T5" fmla="*/ 1247 h 1247"/>
              <a:gd name="T6" fmla="*/ 1247 w 1247"/>
              <a:gd name="T7" fmla="*/ 0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7" h="1247">
                <a:moveTo>
                  <a:pt x="1247" y="0"/>
                </a:moveTo>
                <a:cubicBezTo>
                  <a:pt x="558" y="0"/>
                  <a:pt x="0" y="558"/>
                  <a:pt x="0" y="1247"/>
                </a:cubicBezTo>
                <a:cubicBezTo>
                  <a:pt x="1247" y="1247"/>
                  <a:pt x="1247" y="1247"/>
                  <a:pt x="1247" y="1247"/>
                </a:cubicBezTo>
                <a:lnTo>
                  <a:pt x="1247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963" t="-6001" r="-112841" b="-36535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06" y="360000"/>
            <a:ext cx="2341464" cy="94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1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1073" r="3342" b="238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42900" y="5354383"/>
            <a:ext cx="3629024" cy="1178964"/>
            <a:chOff x="285751" y="5469331"/>
            <a:chExt cx="3629024" cy="1178964"/>
          </a:xfrm>
        </p:grpSpPr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285751" y="5469331"/>
              <a:ext cx="3629024" cy="1178964"/>
            </a:xfrm>
            <a:custGeom>
              <a:avLst/>
              <a:gdLst>
                <a:gd name="T0" fmla="*/ 2132 w 2132"/>
                <a:gd name="T1" fmla="*/ 0 h 690"/>
                <a:gd name="T2" fmla="*/ 0 w 2132"/>
                <a:gd name="T3" fmla="*/ 0 h 690"/>
                <a:gd name="T4" fmla="*/ 0 w 2132"/>
                <a:gd name="T5" fmla="*/ 690 h 690"/>
                <a:gd name="T6" fmla="*/ 2026 w 2132"/>
                <a:gd name="T7" fmla="*/ 690 h 690"/>
                <a:gd name="T8" fmla="*/ 2026 w 2132"/>
                <a:gd name="T9" fmla="*/ 690 h 690"/>
                <a:gd name="T10" fmla="*/ 2132 w 2132"/>
                <a:gd name="T11" fmla="*/ 585 h 690"/>
                <a:gd name="T12" fmla="*/ 2132 w 2132"/>
                <a:gd name="T13" fmla="*/ 585 h 690"/>
                <a:gd name="T14" fmla="*/ 2132 w 2132"/>
                <a:gd name="T15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2" h="690">
                  <a:moveTo>
                    <a:pt x="213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0"/>
                    <a:pt x="0" y="690"/>
                    <a:pt x="0" y="690"/>
                  </a:cubicBezTo>
                  <a:cubicBezTo>
                    <a:pt x="2026" y="690"/>
                    <a:pt x="2026" y="690"/>
                    <a:pt x="2026" y="690"/>
                  </a:cubicBezTo>
                  <a:cubicBezTo>
                    <a:pt x="2026" y="690"/>
                    <a:pt x="2026" y="690"/>
                    <a:pt x="2026" y="690"/>
                  </a:cubicBezTo>
                  <a:cubicBezTo>
                    <a:pt x="2084" y="689"/>
                    <a:pt x="2131" y="643"/>
                    <a:pt x="2132" y="585"/>
                  </a:cubicBezTo>
                  <a:cubicBezTo>
                    <a:pt x="2132" y="585"/>
                    <a:pt x="2132" y="585"/>
                    <a:pt x="2132" y="585"/>
                  </a:cubicBezTo>
                  <a:cubicBezTo>
                    <a:pt x="2132" y="0"/>
                    <a:pt x="2132" y="0"/>
                    <a:pt x="2132" y="0"/>
                  </a:cubicBezTo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r-HR"/>
            </a:p>
          </p:txBody>
        </p:sp>
        <p:sp>
          <p:nvSpPr>
            <p:cNvPr id="6" name="TekstniOkvir 5"/>
            <p:cNvSpPr txBox="1"/>
            <p:nvPr/>
          </p:nvSpPr>
          <p:spPr>
            <a:xfrm>
              <a:off x="457200" y="5645200"/>
              <a:ext cx="3248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Tko sudjeluje u projektu Hrvatska </a:t>
              </a:r>
              <a:r>
                <a:rPr lang="hr-HR" sz="24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365</a:t>
              </a:r>
              <a:r>
                <a:rPr lang="hr-H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?</a:t>
              </a:r>
              <a:endParaRPr lang="hr-HR" sz="2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4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838200" y="1647824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Što obuhvaća kampanja?</a:t>
            </a:r>
            <a:endParaRPr lang="hr-H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914400" y="2878515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Posebne prezentacije</a:t>
            </a:r>
            <a:endParaRPr lang="hr-H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Studijska putovanja</a:t>
            </a:r>
            <a:endParaRPr lang="hr-H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oglašavanje</a:t>
            </a:r>
            <a:endParaRPr lang="hr-H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Web </a:t>
            </a:r>
            <a:r>
              <a:rPr lang="hr-H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podstranica</a:t>
            </a: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Hrvatska </a:t>
            </a:r>
            <a:r>
              <a:rPr lang="hr-H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365</a:t>
            </a: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www.croatia365.eu</a:t>
            </a:r>
            <a:endParaRPr lang="hr-H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BBC </a:t>
            </a:r>
            <a:r>
              <a:rPr lang="hr-H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Earth</a:t>
            </a: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kampanja</a:t>
            </a:r>
            <a:endParaRPr lang="hr-H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Ravni poveznik 17"/>
          <p:cNvCxnSpPr/>
          <p:nvPr/>
        </p:nvCxnSpPr>
        <p:spPr>
          <a:xfrm>
            <a:off x="914400" y="2476964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>
            <a:off x="914400" y="5486400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8"/>
          <p:cNvSpPr>
            <a:spLocks noChangeAspect="1"/>
          </p:cNvSpPr>
          <p:nvPr/>
        </p:nvSpPr>
        <p:spPr bwMode="auto">
          <a:xfrm>
            <a:off x="5711825" y="0"/>
            <a:ext cx="3432175" cy="6858000"/>
          </a:xfrm>
          <a:custGeom>
            <a:avLst/>
            <a:gdLst>
              <a:gd name="T0" fmla="*/ 1080 w 1080"/>
              <a:gd name="T1" fmla="*/ 0 h 2160"/>
              <a:gd name="T2" fmla="*/ 0 w 1080"/>
              <a:gd name="T3" fmla="*/ 1080 h 2160"/>
              <a:gd name="T4" fmla="*/ 1080 w 1080"/>
              <a:gd name="T5" fmla="*/ 2160 h 2160"/>
              <a:gd name="T6" fmla="*/ 1080 w 1080"/>
              <a:gd name="T7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0" h="2160">
                <a:moveTo>
                  <a:pt x="1080" y="0"/>
                </a:moveTo>
                <a:cubicBezTo>
                  <a:pt x="484" y="0"/>
                  <a:pt x="0" y="483"/>
                  <a:pt x="0" y="1080"/>
                </a:cubicBezTo>
                <a:cubicBezTo>
                  <a:pt x="0" y="1677"/>
                  <a:pt x="484" y="2160"/>
                  <a:pt x="1080" y="2160"/>
                </a:cubicBezTo>
                <a:lnTo>
                  <a:pt x="108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100421" r="-100421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360000"/>
            <a:ext cx="2341464" cy="94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3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914400" y="1851585"/>
            <a:ext cx="6362479" cy="344709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hr-HR" sz="2600" b="1" dirty="0">
                <a:solidFill>
                  <a:srgbClr val="F29222"/>
                </a:solidFill>
              </a:rPr>
              <a:t> </a:t>
            </a:r>
            <a:r>
              <a:rPr lang="hr-HR" sz="2600" b="1" dirty="0" smtClean="0">
                <a:solidFill>
                  <a:srgbClr val="F29222"/>
                </a:solidFill>
              </a:rPr>
              <a:t>      </a:t>
            </a:r>
            <a:r>
              <a:rPr lang="hr-HR" sz="2600" b="1" dirty="0" smtClean="0">
                <a:solidFill>
                  <a:schemeClr val="accent6">
                    <a:lumMod val="75000"/>
                  </a:schemeClr>
                </a:solidFill>
              </a:rPr>
              <a:t>Šest ključnih proizvoda</a:t>
            </a:r>
          </a:p>
          <a:p>
            <a:endParaRPr lang="hr-H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ultura</a:t>
            </a:r>
          </a:p>
          <a:p>
            <a:pPr lvl="1"/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Vino i gastronomija</a:t>
            </a:r>
          </a:p>
          <a:p>
            <a:pPr lvl="1"/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Biciklizam</a:t>
            </a:r>
          </a:p>
          <a:p>
            <a:pPr lvl="1"/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Aktivni odmor</a:t>
            </a:r>
          </a:p>
          <a:p>
            <a:pPr lvl="1"/>
            <a:r>
              <a:rPr lang="hr-H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Wellness</a:t>
            </a: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 zdravlje</a:t>
            </a:r>
          </a:p>
          <a:p>
            <a:pPr lvl="1"/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Poslovni turizam</a:t>
            </a:r>
            <a:endParaRPr lang="hr-H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hr-HR" sz="2400" dirty="0">
              <a:solidFill>
                <a:srgbClr val="F29222"/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457200" y="4649530"/>
            <a:ext cx="4114800" cy="28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Ravni poveznik 17"/>
          <p:cNvCxnSpPr/>
          <p:nvPr/>
        </p:nvCxnSpPr>
        <p:spPr>
          <a:xfrm>
            <a:off x="1438275" y="2515528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>
            <a:off x="1504950" y="5163880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5"/>
          <p:cNvSpPr>
            <a:spLocks/>
          </p:cNvSpPr>
          <p:nvPr/>
        </p:nvSpPr>
        <p:spPr bwMode="auto">
          <a:xfrm>
            <a:off x="5187950" y="2901950"/>
            <a:ext cx="3956050" cy="3956050"/>
          </a:xfrm>
          <a:custGeom>
            <a:avLst/>
            <a:gdLst>
              <a:gd name="T0" fmla="*/ 1247 w 1247"/>
              <a:gd name="T1" fmla="*/ 0 h 1247"/>
              <a:gd name="T2" fmla="*/ 0 w 1247"/>
              <a:gd name="T3" fmla="*/ 1247 h 1247"/>
              <a:gd name="T4" fmla="*/ 1247 w 1247"/>
              <a:gd name="T5" fmla="*/ 1247 h 1247"/>
              <a:gd name="T6" fmla="*/ 1247 w 1247"/>
              <a:gd name="T7" fmla="*/ 0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7" h="1247">
                <a:moveTo>
                  <a:pt x="1247" y="0"/>
                </a:moveTo>
                <a:cubicBezTo>
                  <a:pt x="558" y="0"/>
                  <a:pt x="0" y="558"/>
                  <a:pt x="0" y="1247"/>
                </a:cubicBezTo>
                <a:cubicBezTo>
                  <a:pt x="1247" y="1247"/>
                  <a:pt x="1247" y="1247"/>
                  <a:pt x="1247" y="1247"/>
                </a:cubicBezTo>
                <a:lnTo>
                  <a:pt x="1247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963" t="-6001" r="-112841" b="-36535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9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06" y="360000"/>
            <a:ext cx="2341464" cy="94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981075" y="1828800"/>
            <a:ext cx="6416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Sustav oznaka i certificiranja</a:t>
            </a:r>
            <a:endParaRPr lang="hr-H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981074" y="2674083"/>
            <a:ext cx="45116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Obuhvat – subjekti javnog i privatnog turističkog sektora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Veće vidljivost/prepoznatljivost i lakše pozicioniranje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hr-HR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PPS</a:t>
            </a:r>
            <a:r>
              <a:rPr lang="hr-H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klubovi</a:t>
            </a:r>
          </a:p>
          <a:p>
            <a:pPr>
              <a:lnSpc>
                <a:spcPts val="2400"/>
              </a:lnSpc>
            </a:pPr>
            <a:endParaRPr lang="hr-HR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400"/>
              </a:lnSpc>
            </a:pPr>
            <a:endParaRPr lang="hr-HR" sz="2000" dirty="0">
              <a:solidFill>
                <a:srgbClr val="0070C0"/>
              </a:solidFill>
            </a:endParaRPr>
          </a:p>
          <a:p>
            <a:pPr>
              <a:lnSpc>
                <a:spcPts val="2400"/>
              </a:lnSpc>
            </a:pPr>
            <a:endParaRPr lang="hr-H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Ravni poveznik 17"/>
          <p:cNvCxnSpPr/>
          <p:nvPr/>
        </p:nvCxnSpPr>
        <p:spPr>
          <a:xfrm>
            <a:off x="981075" y="2476964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>
            <a:off x="981075" y="4552950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360000"/>
            <a:ext cx="2341464" cy="942073"/>
          </a:xfrm>
          <a:prstGeom prst="rect">
            <a:avLst/>
          </a:prstGeom>
        </p:spPr>
      </p:pic>
      <p:sp>
        <p:nvSpPr>
          <p:cNvPr id="8" name="Freeform 7"/>
          <p:cNvSpPr>
            <a:spLocks noChangeAspect="1"/>
          </p:cNvSpPr>
          <p:nvPr/>
        </p:nvSpPr>
        <p:spPr bwMode="auto">
          <a:xfrm>
            <a:off x="5711825" y="-355600"/>
            <a:ext cx="3432175" cy="7213600"/>
          </a:xfrm>
          <a:custGeom>
            <a:avLst/>
            <a:gdLst>
              <a:gd name="T0" fmla="*/ 1080 w 1080"/>
              <a:gd name="T1" fmla="*/ 0 h 2160"/>
              <a:gd name="T2" fmla="*/ 0 w 1080"/>
              <a:gd name="T3" fmla="*/ 1080 h 2160"/>
              <a:gd name="T4" fmla="*/ 1080 w 1080"/>
              <a:gd name="T5" fmla="*/ 2160 h 2160"/>
              <a:gd name="T6" fmla="*/ 1080 w 1080"/>
              <a:gd name="T7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0" h="2160">
                <a:moveTo>
                  <a:pt x="1080" y="0"/>
                </a:moveTo>
                <a:cubicBezTo>
                  <a:pt x="484" y="0"/>
                  <a:pt x="0" y="483"/>
                  <a:pt x="0" y="1080"/>
                </a:cubicBezTo>
                <a:cubicBezTo>
                  <a:pt x="0" y="1677"/>
                  <a:pt x="484" y="2160"/>
                  <a:pt x="1080" y="2160"/>
                </a:cubicBezTo>
                <a:lnTo>
                  <a:pt x="108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152000" t="4993" r="-100419" b="-7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656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863522" y="1464615"/>
            <a:ext cx="1092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Vizualni identitet</a:t>
            </a:r>
            <a:endParaRPr lang="hr-H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0" y="2477428"/>
            <a:ext cx="59245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hr-HR" sz="2400" b="1" dirty="0" smtClean="0">
                <a:solidFill>
                  <a:srgbClr val="00B050"/>
                </a:solidFill>
              </a:rPr>
              <a:t>	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ogo</a:t>
            </a:r>
            <a:r>
              <a:rPr lang="hr-H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257300" lvl="2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Boje</a:t>
            </a:r>
          </a:p>
          <a:p>
            <a:pPr marL="1257300" lvl="2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Forma</a:t>
            </a:r>
          </a:p>
          <a:p>
            <a:pPr lvl="2">
              <a:lnSpc>
                <a:spcPts val="2400"/>
              </a:lnSpc>
            </a:pPr>
            <a:endParaRPr lang="hr-HR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ts val="2400"/>
              </a:lnSpc>
            </a:pPr>
            <a:endParaRPr lang="hr-HR" sz="2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ts val="2400"/>
              </a:lnSpc>
            </a:pPr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hr-HR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logan</a:t>
            </a:r>
            <a:r>
              <a:rPr lang="hr-H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257300" lvl="2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Poziv na posjet tijekom cijele godine</a:t>
            </a:r>
            <a:endParaRPr lang="hr-H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Ravni poveznik 17"/>
          <p:cNvCxnSpPr/>
          <p:nvPr/>
        </p:nvCxnSpPr>
        <p:spPr>
          <a:xfrm>
            <a:off x="914400" y="2238839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>
            <a:off x="914400" y="4829175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8"/>
          <p:cNvSpPr>
            <a:spLocks noChangeAspect="1"/>
          </p:cNvSpPr>
          <p:nvPr/>
        </p:nvSpPr>
        <p:spPr bwMode="auto">
          <a:xfrm>
            <a:off x="5924550" y="0"/>
            <a:ext cx="3219450" cy="6858000"/>
          </a:xfrm>
          <a:custGeom>
            <a:avLst/>
            <a:gdLst>
              <a:gd name="T0" fmla="*/ 1080 w 1080"/>
              <a:gd name="T1" fmla="*/ 0 h 2160"/>
              <a:gd name="T2" fmla="*/ 0 w 1080"/>
              <a:gd name="T3" fmla="*/ 1080 h 2160"/>
              <a:gd name="T4" fmla="*/ 1080 w 1080"/>
              <a:gd name="T5" fmla="*/ 2160 h 2160"/>
              <a:gd name="T6" fmla="*/ 1080 w 1080"/>
              <a:gd name="T7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0" h="2160">
                <a:moveTo>
                  <a:pt x="1080" y="0"/>
                </a:moveTo>
                <a:cubicBezTo>
                  <a:pt x="484" y="0"/>
                  <a:pt x="0" y="483"/>
                  <a:pt x="0" y="1080"/>
                </a:cubicBezTo>
                <a:cubicBezTo>
                  <a:pt x="0" y="1677"/>
                  <a:pt x="484" y="2160"/>
                  <a:pt x="1080" y="2160"/>
                </a:cubicBezTo>
                <a:lnTo>
                  <a:pt x="108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100421" r="-100421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8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360000"/>
            <a:ext cx="2341464" cy="94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838200" y="166910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Ključne odrednice projekta</a:t>
            </a:r>
            <a:endParaRPr lang="hr-H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1000125" y="2635984"/>
            <a:ext cx="47815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 prvi puta destinacije su formirane bez obzira na  administrativne granice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 prvi se puta konačno govori o kreiranju proizvoda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Uvjet za uključenje u projekt je da barem </a:t>
            </a:r>
            <a:r>
              <a:rPr lang="hr-H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</a:t>
            </a:r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 kapaciteta na destinaciji radi</a:t>
            </a:r>
            <a:endParaRPr lang="hr-H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Ravni poveznik 17"/>
          <p:cNvCxnSpPr/>
          <p:nvPr/>
        </p:nvCxnSpPr>
        <p:spPr>
          <a:xfrm>
            <a:off x="1000125" y="2476964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>
            <a:off x="1000125" y="4781550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360000"/>
            <a:ext cx="2341464" cy="942073"/>
          </a:xfrm>
          <a:prstGeom prst="rect">
            <a:avLst/>
          </a:prstGeom>
        </p:spPr>
      </p:pic>
      <p:sp>
        <p:nvSpPr>
          <p:cNvPr id="9" name="Freeform 8"/>
          <p:cNvSpPr>
            <a:spLocks noChangeAspect="1"/>
          </p:cNvSpPr>
          <p:nvPr/>
        </p:nvSpPr>
        <p:spPr bwMode="auto">
          <a:xfrm>
            <a:off x="6153149" y="0"/>
            <a:ext cx="2990851" cy="6858000"/>
          </a:xfrm>
          <a:custGeom>
            <a:avLst/>
            <a:gdLst>
              <a:gd name="T0" fmla="*/ 1080 w 1080"/>
              <a:gd name="T1" fmla="*/ 0 h 2160"/>
              <a:gd name="T2" fmla="*/ 0 w 1080"/>
              <a:gd name="T3" fmla="*/ 1080 h 2160"/>
              <a:gd name="T4" fmla="*/ 1080 w 1080"/>
              <a:gd name="T5" fmla="*/ 2160 h 2160"/>
              <a:gd name="T6" fmla="*/ 1080 w 1080"/>
              <a:gd name="T7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0" h="2160">
                <a:moveTo>
                  <a:pt x="1080" y="0"/>
                </a:moveTo>
                <a:cubicBezTo>
                  <a:pt x="484" y="0"/>
                  <a:pt x="0" y="483"/>
                  <a:pt x="0" y="1080"/>
                </a:cubicBezTo>
                <a:cubicBezTo>
                  <a:pt x="0" y="1677"/>
                  <a:pt x="484" y="2160"/>
                  <a:pt x="1080" y="2160"/>
                </a:cubicBezTo>
                <a:lnTo>
                  <a:pt x="1080" y="0"/>
                </a:lnTo>
                <a:close/>
              </a:path>
            </a:pathLst>
          </a:custGeom>
          <a:blipFill>
            <a:blip r:embed="rId3"/>
            <a:stretch>
              <a:fillRect l="-100421" r="-100421"/>
            </a:stretch>
          </a:blip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16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838200" y="1647824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Hvala na pažnji!</a:t>
            </a:r>
            <a:endParaRPr lang="hr-HR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838200" y="2828024"/>
            <a:ext cx="5454650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Posjetite i upoznajte Hrvatsku tijekom cijele godine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! 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Ravni poveznik 17"/>
          <p:cNvCxnSpPr/>
          <p:nvPr/>
        </p:nvCxnSpPr>
        <p:spPr>
          <a:xfrm>
            <a:off x="914400" y="2476964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>
            <a:off x="985011" y="3799945"/>
            <a:ext cx="1009650" cy="0"/>
          </a:xfrm>
          <a:prstGeom prst="line">
            <a:avLst/>
          </a:prstGeom>
          <a:ln w="12700">
            <a:solidFill>
              <a:srgbClr val="F29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8"/>
          <p:cNvSpPr>
            <a:spLocks noChangeAspect="1"/>
          </p:cNvSpPr>
          <p:nvPr/>
        </p:nvSpPr>
        <p:spPr bwMode="auto">
          <a:xfrm>
            <a:off x="6010275" y="0"/>
            <a:ext cx="3133725" cy="6858000"/>
          </a:xfrm>
          <a:custGeom>
            <a:avLst/>
            <a:gdLst>
              <a:gd name="T0" fmla="*/ 1080 w 1080"/>
              <a:gd name="T1" fmla="*/ 0 h 2160"/>
              <a:gd name="T2" fmla="*/ 0 w 1080"/>
              <a:gd name="T3" fmla="*/ 1080 h 2160"/>
              <a:gd name="T4" fmla="*/ 1080 w 1080"/>
              <a:gd name="T5" fmla="*/ 2160 h 2160"/>
              <a:gd name="T6" fmla="*/ 1080 w 1080"/>
              <a:gd name="T7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0" h="2160">
                <a:moveTo>
                  <a:pt x="1080" y="0"/>
                </a:moveTo>
                <a:cubicBezTo>
                  <a:pt x="484" y="0"/>
                  <a:pt x="0" y="483"/>
                  <a:pt x="0" y="1080"/>
                </a:cubicBezTo>
                <a:cubicBezTo>
                  <a:pt x="0" y="1677"/>
                  <a:pt x="484" y="2160"/>
                  <a:pt x="1080" y="2160"/>
                </a:cubicBezTo>
                <a:lnTo>
                  <a:pt x="108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100421" r="-100421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8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360000"/>
            <a:ext cx="2341464" cy="9420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6984" y="5181570"/>
            <a:ext cx="1995354" cy="377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sl-SI" altLang="sr-Latn-RS" sz="1600" b="1" dirty="0" smtClean="0">
                <a:solidFill>
                  <a:srgbClr val="F29222"/>
                </a:solidFill>
                <a:latin typeface="Calibri" pitchFamily="34" charset="0"/>
              </a:rPr>
              <a:t>www.hrvatska365.eu</a:t>
            </a:r>
            <a:endParaRPr lang="sl-SI" altLang="sr-Latn-RS" sz="1600" b="1" dirty="0">
              <a:solidFill>
                <a:srgbClr val="F2922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139</Words>
  <Application>Microsoft Office PowerPoint</Application>
  <PresentationFormat>On-screen Show (4:3)</PresentationFormat>
  <Paragraphs>45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Zinka Kvakić</dc:creator>
  <cp:lastModifiedBy>Marina Šimun</cp:lastModifiedBy>
  <cp:revision>136</cp:revision>
  <dcterms:created xsi:type="dcterms:W3CDTF">2014-08-18T13:06:45Z</dcterms:created>
  <dcterms:modified xsi:type="dcterms:W3CDTF">2014-11-26T09:21:28Z</dcterms:modified>
</cp:coreProperties>
</file>